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5" r:id="rId4"/>
    <p:sldId id="258" r:id="rId5"/>
    <p:sldId id="261" r:id="rId6"/>
    <p:sldId id="260" r:id="rId7"/>
    <p:sldId id="263" r:id="rId8"/>
    <p:sldId id="264" r:id="rId9"/>
    <p:sldId id="267" r:id="rId10"/>
  </p:sldIdLst>
  <p:sldSz cx="18288000" cy="10287000"/>
  <p:notesSz cx="6858000" cy="9144000"/>
  <p:embeddedFontLst>
    <p:embeddedFont>
      <p:font typeface="Source Han Sans KR" panose="020B0600000101010101" charset="-127"/>
      <p:regular r:id="rId12"/>
    </p:embeddedFont>
    <p:embeddedFont>
      <p:font typeface="Source Han Sans KR Bold" panose="020B0600000101010101" charset="-127"/>
      <p:regular r:id="rId13"/>
    </p:embeddedFont>
    <p:embeddedFont>
      <p:font typeface="Inter" panose="020B0600000101010101" charset="0"/>
      <p:regular r:id="rId14"/>
    </p:embeddedFont>
    <p:embeddedFont>
      <p:font typeface="Inter Bold" panose="020B0600000101010101" charset="0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5F4CB-AFFE-4612-AE05-8F806A73FC8E}" v="23" dt="2025-06-22T05:12:38.636"/>
    <p1510:client id="{C0B7980A-F685-4621-8CB5-7FA935396D9A}" v="5" dt="2025-06-22T05:21:23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" y="9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현 백" userId="e519c9bfbf17e41b" providerId="LiveId" clId="{C0B7980A-F685-4621-8CB5-7FA935396D9A}"/>
    <pc:docChg chg="undo custSel addSld delSld modSld sldOrd">
      <pc:chgData name="재현 백" userId="e519c9bfbf17e41b" providerId="LiveId" clId="{C0B7980A-F685-4621-8CB5-7FA935396D9A}" dt="2025-06-22T05:23:40.313" v="30" actId="47"/>
      <pc:docMkLst>
        <pc:docMk/>
      </pc:docMkLst>
      <pc:sldChg chg="modSp mod">
        <pc:chgData name="재현 백" userId="e519c9bfbf17e41b" providerId="LiveId" clId="{C0B7980A-F685-4621-8CB5-7FA935396D9A}" dt="2025-06-22T05:20:34.981" v="8" actId="1076"/>
        <pc:sldMkLst>
          <pc:docMk/>
          <pc:sldMk cId="0" sldId="257"/>
        </pc:sldMkLst>
        <pc:spChg chg="mod">
          <ac:chgData name="재현 백" userId="e519c9bfbf17e41b" providerId="LiveId" clId="{C0B7980A-F685-4621-8CB5-7FA935396D9A}" dt="2025-06-22T05:20:34.981" v="8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재현 백" userId="e519c9bfbf17e41b" providerId="LiveId" clId="{C0B7980A-F685-4621-8CB5-7FA935396D9A}" dt="2025-06-22T05:20:20.513" v="5" actId="1076"/>
          <ac:spMkLst>
            <pc:docMk/>
            <pc:sldMk cId="0" sldId="257"/>
            <ac:spMk id="29" creationId="{00000000-0000-0000-0000-000000000000}"/>
          </ac:spMkLst>
        </pc:spChg>
        <pc:spChg chg="mod">
          <ac:chgData name="재현 백" userId="e519c9bfbf17e41b" providerId="LiveId" clId="{C0B7980A-F685-4621-8CB5-7FA935396D9A}" dt="2025-06-22T05:20:29.704" v="7" actId="1076"/>
          <ac:spMkLst>
            <pc:docMk/>
            <pc:sldMk cId="0" sldId="257"/>
            <ac:spMk id="30" creationId="{00000000-0000-0000-0000-000000000000}"/>
          </ac:spMkLst>
        </pc:spChg>
      </pc:sldChg>
      <pc:sldChg chg="del">
        <pc:chgData name="재현 백" userId="e519c9bfbf17e41b" providerId="LiveId" clId="{C0B7980A-F685-4621-8CB5-7FA935396D9A}" dt="2025-06-22T05:19:58.134" v="0" actId="47"/>
        <pc:sldMkLst>
          <pc:docMk/>
          <pc:sldMk cId="0" sldId="259"/>
        </pc:sldMkLst>
      </pc:sldChg>
      <pc:sldChg chg="del">
        <pc:chgData name="재현 백" userId="e519c9bfbf17e41b" providerId="LiveId" clId="{C0B7980A-F685-4621-8CB5-7FA935396D9A}" dt="2025-06-22T05:20:47.472" v="9" actId="47"/>
        <pc:sldMkLst>
          <pc:docMk/>
          <pc:sldMk cId="0" sldId="262"/>
        </pc:sldMkLst>
      </pc:sldChg>
      <pc:sldChg chg="delSp del mod">
        <pc:chgData name="재현 백" userId="e519c9bfbf17e41b" providerId="LiveId" clId="{C0B7980A-F685-4621-8CB5-7FA935396D9A}" dt="2025-06-22T05:21:26.819" v="24" actId="47"/>
        <pc:sldMkLst>
          <pc:docMk/>
          <pc:sldMk cId="0" sldId="266"/>
        </pc:sldMkLst>
        <pc:spChg chg="del">
          <ac:chgData name="재현 백" userId="e519c9bfbf17e41b" providerId="LiveId" clId="{C0B7980A-F685-4621-8CB5-7FA935396D9A}" dt="2025-06-22T05:20:57.574" v="10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재현 백" userId="e519c9bfbf17e41b" providerId="LiveId" clId="{C0B7980A-F685-4621-8CB5-7FA935396D9A}" dt="2025-06-22T05:20:57.574" v="10" actId="478"/>
          <ac:spMkLst>
            <pc:docMk/>
            <pc:sldMk cId="0" sldId="266"/>
            <ac:spMk id="3" creationId="{00000000-0000-0000-0000-000000000000}"/>
          </ac:spMkLst>
        </pc:spChg>
        <pc:spChg chg="del">
          <ac:chgData name="재현 백" userId="e519c9bfbf17e41b" providerId="LiveId" clId="{C0B7980A-F685-4621-8CB5-7FA935396D9A}" dt="2025-06-22T05:20:57.574" v="10" actId="478"/>
          <ac:spMkLst>
            <pc:docMk/>
            <pc:sldMk cId="0" sldId="266"/>
            <ac:spMk id="4" creationId="{00000000-0000-0000-0000-000000000000}"/>
          </ac:spMkLst>
        </pc:spChg>
      </pc:sldChg>
      <pc:sldChg chg="delSp modSp add del mod ord delAnim">
        <pc:chgData name="재현 백" userId="e519c9bfbf17e41b" providerId="LiveId" clId="{C0B7980A-F685-4621-8CB5-7FA935396D9A}" dt="2025-06-22T05:23:40.313" v="30" actId="47"/>
        <pc:sldMkLst>
          <pc:docMk/>
          <pc:sldMk cId="1972037695" sldId="268"/>
        </pc:sldMkLst>
        <pc:spChg chg="mod">
          <ac:chgData name="재현 백" userId="e519c9bfbf17e41b" providerId="LiveId" clId="{C0B7980A-F685-4621-8CB5-7FA935396D9A}" dt="2025-06-22T05:22:14.566" v="29" actId="1076"/>
          <ac:spMkLst>
            <pc:docMk/>
            <pc:sldMk cId="1972037695" sldId="268"/>
            <ac:spMk id="6" creationId="{00000000-0000-0000-0000-000000000000}"/>
          </ac:spMkLst>
        </pc:spChg>
        <pc:picChg chg="del">
          <ac:chgData name="재현 백" userId="e519c9bfbf17e41b" providerId="LiveId" clId="{C0B7980A-F685-4621-8CB5-7FA935396D9A}" dt="2025-06-22T05:21:20.727" v="16" actId="478"/>
          <ac:picMkLst>
            <pc:docMk/>
            <pc:sldMk cId="1972037695" sldId="268"/>
            <ac:picMk id="28" creationId="{A28E78C3-69D9-2C7D-976C-0310B25F31A9}"/>
          </ac:picMkLst>
        </pc:picChg>
      </pc:sldChg>
      <pc:sldChg chg="add del setBg">
        <pc:chgData name="재현 백" userId="e519c9bfbf17e41b" providerId="LiveId" clId="{C0B7980A-F685-4621-8CB5-7FA935396D9A}" dt="2025-06-22T05:21:13.818" v="12"/>
        <pc:sldMkLst>
          <pc:docMk/>
          <pc:sldMk cId="2569425573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0CC74-4F2B-4891-9853-8EB4C8CBC160}" type="datetimeFigureOut">
              <a:rPr lang="ko-KR" altLang="en-US" smtClean="0"/>
              <a:t>2025-06-22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2C711-5972-4D4D-8058-388A2CF287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90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2C711-5972-4D4D-8058-388A2CF287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701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3860188"/>
            <a:ext cx="9307088" cy="187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sz="10462" b="1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NewSummary</a:t>
            </a:r>
            <a:endParaRPr lang="en-US" sz="10462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92852" y="1112911"/>
            <a:ext cx="2819400" cy="397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4000" b="1">
                <a:solidFill>
                  <a:schemeClr val="bg1">
                    <a:lumMod val="95000"/>
                  </a:schemeClr>
                </a:solidFill>
                <a:latin typeface="Inter Bold"/>
                <a:ea typeface="Inter Bold"/>
                <a:cs typeface="Inter Bold"/>
                <a:sym typeface="Inter Bold"/>
              </a:rPr>
              <a:t>백재현</a:t>
            </a:r>
            <a:endParaRPr lang="en-US" sz="4000" b="1">
              <a:solidFill>
                <a:schemeClr val="bg1">
                  <a:lumMod val="95000"/>
                </a:schemeClr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400707" y="2509877"/>
            <a:ext cx="541869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&amp;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</a:t>
            </a:r>
            <a:endParaRPr lang="en-US" altLang="ko-KR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00707" y="3471476"/>
            <a:ext cx="3669209" cy="810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일정 계획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671989" y="2482220"/>
            <a:ext cx="406450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47204" y="3443819"/>
            <a:ext cx="4687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4647204" y="3572620"/>
            <a:ext cx="64779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4647204" y="4534219"/>
            <a:ext cx="64779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4647204" y="5495819"/>
            <a:ext cx="64779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4647204" y="6457418"/>
            <a:ext cx="64779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4647204" y="7419018"/>
            <a:ext cx="64779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671989" y="4448567"/>
            <a:ext cx="69823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71989" y="5367018"/>
            <a:ext cx="482798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1989" y="6328618"/>
            <a:ext cx="469776" cy="81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5.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0707" y="4433076"/>
            <a:ext cx="572449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 </a:t>
            </a: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&amp; Flutter, Dart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장점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400707" y="5394675"/>
            <a:ext cx="3776067" cy="81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시연</a:t>
            </a:r>
            <a:endParaRPr lang="en-US" altLang="ko-KR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00707" y="6356275"/>
            <a:ext cx="3776067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주요 위젯 </a:t>
            </a: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&amp;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핵심 </a:t>
            </a:r>
            <a:r>
              <a:rPr lang="ko-KR" altLang="en-US" sz="3000" b="1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로직</a:t>
            </a:r>
            <a:endParaRPr lang="en-US" altLang="ko-KR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6916263" y="1098820"/>
            <a:ext cx="2970609" cy="85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44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목차</a:t>
            </a:r>
            <a:endParaRPr lang="en-US" sz="4400" b="1" u="none" strike="noStrike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AutoShape 12"/>
          <p:cNvSpPr/>
          <p:nvPr/>
        </p:nvSpPr>
        <p:spPr>
          <a:xfrm flipV="1">
            <a:off x="4647204" y="8391100"/>
            <a:ext cx="64779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30" name="TextBox 15"/>
          <p:cNvSpPr txBox="1"/>
          <p:nvPr/>
        </p:nvSpPr>
        <p:spPr>
          <a:xfrm>
            <a:off x="4647204" y="7355545"/>
            <a:ext cx="469776" cy="81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6.</a:t>
            </a:r>
          </a:p>
        </p:txBody>
      </p:sp>
      <p:sp>
        <p:nvSpPr>
          <p:cNvPr id="31" name="TextBox 18"/>
          <p:cNvSpPr txBox="1"/>
          <p:nvPr/>
        </p:nvSpPr>
        <p:spPr>
          <a:xfrm>
            <a:off x="5375922" y="7303475"/>
            <a:ext cx="3776067" cy="807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마무리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377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개요</a:t>
            </a: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434931" y="1528958"/>
            <a:ext cx="5031854" cy="1152577"/>
            <a:chOff x="-238623" y="-192881"/>
            <a:chExt cx="4592044" cy="1051835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-192881"/>
              <a:ext cx="4114800" cy="946880"/>
              <a:chOff x="0" y="-38100"/>
              <a:chExt cx="812800" cy="1870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-238623" y="203579"/>
              <a:ext cx="4592044" cy="655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altLang="ko-KR" sz="2800" b="1" err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NewsSummary</a:t>
              </a:r>
              <a:endParaRPr lang="en-US" altLang="ko-KR" sz="28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 lang="en-US" sz="20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14600" y="3790659"/>
            <a:ext cx="4325394" cy="792588"/>
            <a:chOff x="0" y="0"/>
            <a:chExt cx="4114800" cy="75399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362450" y="221834"/>
              <a:ext cx="3040757" cy="357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32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배경</a:t>
              </a:r>
              <a:r>
                <a:rPr lang="en-US" altLang="ko-KR" sz="32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&amp; </a:t>
              </a:r>
              <a:r>
                <a:rPr lang="ko-KR" altLang="en-US" sz="32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목표</a:t>
              </a:r>
              <a:endParaRPr lang="en-US" sz="32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52398" y="3587907"/>
            <a:ext cx="4325394" cy="995340"/>
            <a:chOff x="0" y="-192881"/>
            <a:chExt cx="4114800" cy="94688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-192881"/>
              <a:ext cx="4114800" cy="946880"/>
              <a:chOff x="0" y="-38100"/>
              <a:chExt cx="812800" cy="18703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537021" y="200573"/>
              <a:ext cx="3040757" cy="3575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32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핵심 기능</a:t>
              </a:r>
              <a:endParaRPr lang="en-US" sz="32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653447" y="3607066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6"/>
          <p:cNvSpPr txBox="1"/>
          <p:nvPr/>
        </p:nvSpPr>
        <p:spPr>
          <a:xfrm>
            <a:off x="10407013" y="4838681"/>
            <a:ext cx="687958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buFont typeface="Arial"/>
              <a:buChar char="•"/>
            </a:pPr>
            <a:r>
              <a:rPr lang="en-US" altLang="ko-KR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3~4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줄의 요약 뉴스 제공</a:t>
            </a:r>
            <a:endParaRPr lang="en-US" altLang="ko-KR" sz="28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buFont typeface="Arial"/>
              <a:buChar char="•"/>
            </a:pP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주제</a:t>
            </a:r>
            <a:r>
              <a:rPr lang="en-US" altLang="ko-KR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기간별 </a:t>
            </a:r>
            <a:r>
              <a:rPr lang="ko-KR" altLang="en-US" sz="2800" b="1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필터링</a:t>
            </a:r>
            <a:endParaRPr lang="en-US" altLang="ko-KR" sz="28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buFont typeface="Arial"/>
              <a:buChar char="•"/>
            </a:pP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특정 키워드 제외</a:t>
            </a:r>
            <a:endParaRPr lang="en-US" altLang="ko-KR" sz="28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388622" lvl="1" indent="-194311" algn="l">
              <a:buFont typeface="Arial"/>
              <a:buChar char="•"/>
            </a:pP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원문 보기 지원</a:t>
            </a:r>
            <a:endParaRPr lang="en-US" altLang="ko-KR" sz="28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2256618" y="4816434"/>
            <a:ext cx="6879580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88622" lvl="1" indent="-194311" algn="l">
              <a:buFont typeface="Arial"/>
              <a:buChar char="•"/>
            </a:pP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바쁜 상황에서 뉴스 전체를 다 읽기보다</a:t>
            </a:r>
            <a:br>
              <a:rPr lang="en-US" altLang="ko-KR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관심 분야의 뉴스만 빠르게 핵심을 </a:t>
            </a:r>
            <a:br>
              <a:rPr lang="en-US" altLang="ko-KR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</a:b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파악하고 싶음</a:t>
            </a:r>
            <a:endParaRPr lang="en-US" sz="28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6" name="TextBox 6"/>
          <p:cNvSpPr txBox="1"/>
          <p:nvPr/>
        </p:nvSpPr>
        <p:spPr>
          <a:xfrm>
            <a:off x="6800217" y="2802862"/>
            <a:ext cx="6879580" cy="333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algn="l">
              <a:lnSpc>
                <a:spcPts val="2520"/>
              </a:lnSpc>
            </a:pPr>
            <a:r>
              <a:rPr lang="ko-KR" altLang="en-US" sz="2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뉴스 요약 앱</a:t>
            </a:r>
            <a:endParaRPr lang="en-US" sz="28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524000" y="962025"/>
            <a:ext cx="2970609" cy="494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요구사항 정리</a:t>
            </a:r>
            <a:endParaRPr lang="en-US" sz="3000" b="1" u="none" strike="noStrike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2725" y="2567301"/>
            <a:ext cx="5433158" cy="2228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뉴스</a:t>
            </a:r>
            <a:r>
              <a:rPr sz="3200"/>
              <a:t> </a:t>
            </a:r>
            <a:r>
              <a:rPr sz="3200" err="1"/>
              <a:t>필터링</a:t>
            </a:r>
            <a:r>
              <a:rPr sz="3200"/>
              <a:t>(</a:t>
            </a:r>
            <a:r>
              <a:rPr sz="3200" err="1"/>
              <a:t>주제별로</a:t>
            </a:r>
            <a:r>
              <a:rPr sz="3200"/>
              <a:t>)</a:t>
            </a:r>
          </a:p>
          <a:p>
            <a:pPr lvl="1">
              <a:lnSpc>
                <a:spcPct val="150000"/>
              </a:lnSpc>
              <a:defRPr sz="1400"/>
            </a:pPr>
            <a:r>
              <a:rPr sz="3200"/>
              <a:t>• AI </a:t>
            </a:r>
            <a:r>
              <a:rPr sz="3200" err="1"/>
              <a:t>기반</a:t>
            </a:r>
            <a:r>
              <a:rPr sz="3200"/>
              <a:t> 2~3줄 </a:t>
            </a:r>
            <a:r>
              <a:rPr sz="3200" err="1"/>
              <a:t>요약</a:t>
            </a:r>
            <a:endParaRPr sz="3200"/>
          </a:p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원문</a:t>
            </a:r>
            <a:r>
              <a:rPr sz="3200"/>
              <a:t> </a:t>
            </a:r>
            <a:r>
              <a:rPr sz="3200" err="1"/>
              <a:t>링크</a:t>
            </a:r>
            <a:r>
              <a:rPr sz="3200"/>
              <a:t> </a:t>
            </a:r>
            <a:r>
              <a:rPr sz="3200" err="1"/>
              <a:t>제공</a:t>
            </a:r>
            <a:endParaRPr sz="3200"/>
          </a:p>
        </p:txBody>
      </p:sp>
      <p:sp>
        <p:nvSpPr>
          <p:cNvPr id="17" name="TextBox 16"/>
          <p:cNvSpPr txBox="1"/>
          <p:nvPr/>
        </p:nvSpPr>
        <p:spPr>
          <a:xfrm>
            <a:off x="5374936" y="2567301"/>
            <a:ext cx="7748963" cy="2228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다크모드</a:t>
            </a:r>
            <a:r>
              <a:rPr sz="3200"/>
              <a:t> </a:t>
            </a:r>
            <a:r>
              <a:rPr sz="3200" err="1"/>
              <a:t>제공</a:t>
            </a:r>
            <a:endParaRPr sz="3200"/>
          </a:p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특정</a:t>
            </a:r>
            <a:r>
              <a:rPr sz="3200"/>
              <a:t> </a:t>
            </a:r>
            <a:r>
              <a:rPr sz="3200" err="1"/>
              <a:t>키워드</a:t>
            </a:r>
            <a:r>
              <a:rPr sz="3200"/>
              <a:t> </a:t>
            </a:r>
            <a:r>
              <a:rPr sz="3200" err="1"/>
              <a:t>포함</a:t>
            </a:r>
            <a:r>
              <a:rPr sz="3200"/>
              <a:t> 시 </a:t>
            </a:r>
            <a:r>
              <a:rPr sz="3200" err="1"/>
              <a:t>제외</a:t>
            </a:r>
            <a:endParaRPr sz="3200"/>
          </a:p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뉴스</a:t>
            </a:r>
            <a:r>
              <a:rPr sz="3200"/>
              <a:t> </a:t>
            </a:r>
            <a:r>
              <a:rPr sz="3200" err="1"/>
              <a:t>요약</a:t>
            </a:r>
            <a:r>
              <a:rPr sz="3200"/>
              <a:t> 4~5줄 </a:t>
            </a:r>
            <a:r>
              <a:rPr sz="3200" err="1"/>
              <a:t>제공</a:t>
            </a:r>
            <a:endParaRPr sz="3200"/>
          </a:p>
        </p:txBody>
      </p:sp>
      <p:sp>
        <p:nvSpPr>
          <p:cNvPr id="18" name="TextBox 17"/>
          <p:cNvSpPr txBox="1"/>
          <p:nvPr/>
        </p:nvSpPr>
        <p:spPr>
          <a:xfrm>
            <a:off x="11325867" y="2567301"/>
            <a:ext cx="56926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lang="ko-KR" altLang="en-US" sz="3200"/>
              <a:t>실시간 업데이트</a:t>
            </a:r>
            <a:endParaRPr lang="en-US" altLang="ko-KR" sz="3200"/>
          </a:p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주요</a:t>
            </a:r>
            <a:r>
              <a:rPr sz="3200"/>
              <a:t> </a:t>
            </a:r>
            <a:r>
              <a:rPr sz="3200" err="1"/>
              <a:t>키워드</a:t>
            </a:r>
            <a:r>
              <a:rPr sz="3200"/>
              <a:t> </a:t>
            </a:r>
            <a:r>
              <a:rPr sz="3200" err="1"/>
              <a:t>하이라이팅</a:t>
            </a:r>
            <a:endParaRPr sz="3200"/>
          </a:p>
          <a:p>
            <a:pPr lvl="1">
              <a:lnSpc>
                <a:spcPct val="150000"/>
              </a:lnSpc>
              <a:defRPr sz="1400"/>
            </a:pPr>
            <a:r>
              <a:rPr sz="3200"/>
              <a:t>• </a:t>
            </a:r>
            <a:r>
              <a:rPr sz="3200" err="1"/>
              <a:t>요약</a:t>
            </a:r>
            <a:r>
              <a:rPr sz="3200"/>
              <a:t> </a:t>
            </a:r>
            <a:r>
              <a:rPr sz="3200" err="1"/>
              <a:t>정확도</a:t>
            </a:r>
            <a:r>
              <a:rPr sz="3200"/>
              <a:t> </a:t>
            </a:r>
            <a:r>
              <a:rPr sz="3200" err="1"/>
              <a:t>피드백</a:t>
            </a:r>
            <a:endParaRPr sz="3200"/>
          </a:p>
        </p:txBody>
      </p:sp>
      <p:grpSp>
        <p:nvGrpSpPr>
          <p:cNvPr id="24" name="Group 4"/>
          <p:cNvGrpSpPr/>
          <p:nvPr/>
        </p:nvGrpSpPr>
        <p:grpSpPr>
          <a:xfrm>
            <a:off x="1170492" y="1923968"/>
            <a:ext cx="3567445" cy="653701"/>
            <a:chOff x="0" y="0"/>
            <a:chExt cx="4114800" cy="753999"/>
          </a:xfrm>
        </p:grpSpPr>
        <p:grpSp>
          <p:nvGrpSpPr>
            <p:cNvPr id="2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7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6" name="TextBox 8"/>
            <p:cNvSpPr txBox="1"/>
            <p:nvPr/>
          </p:nvSpPr>
          <p:spPr>
            <a:xfrm>
              <a:off x="882168" y="252866"/>
              <a:ext cx="2269331" cy="43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8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내 요구사항</a:t>
              </a:r>
              <a:endParaRPr lang="en-US" sz="28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9" name="Group 4"/>
          <p:cNvGrpSpPr/>
          <p:nvPr/>
        </p:nvGrpSpPr>
        <p:grpSpPr>
          <a:xfrm>
            <a:off x="6186155" y="1772938"/>
            <a:ext cx="3567445" cy="820925"/>
            <a:chOff x="0" y="-192881"/>
            <a:chExt cx="4114800" cy="946880"/>
          </a:xfrm>
        </p:grpSpPr>
        <p:grpSp>
          <p:nvGrpSpPr>
            <p:cNvPr id="40" name="Group 5"/>
            <p:cNvGrpSpPr/>
            <p:nvPr/>
          </p:nvGrpSpPr>
          <p:grpSpPr>
            <a:xfrm>
              <a:off x="0" y="-192881"/>
              <a:ext cx="4114800" cy="946880"/>
              <a:chOff x="0" y="-38100"/>
              <a:chExt cx="812800" cy="187038"/>
            </a:xfrm>
          </p:grpSpPr>
          <p:sp>
            <p:nvSpPr>
              <p:cNvPr id="42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3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1" name="TextBox 8"/>
            <p:cNvSpPr txBox="1"/>
            <p:nvPr/>
          </p:nvSpPr>
          <p:spPr>
            <a:xfrm>
              <a:off x="641750" y="253491"/>
              <a:ext cx="2943304" cy="4141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32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타인요구사항</a:t>
              </a:r>
              <a:endParaRPr lang="en-US" sz="32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44" name="Group 4"/>
          <p:cNvGrpSpPr/>
          <p:nvPr/>
        </p:nvGrpSpPr>
        <p:grpSpPr>
          <a:xfrm>
            <a:off x="12058810" y="1940162"/>
            <a:ext cx="3567445" cy="653701"/>
            <a:chOff x="0" y="0"/>
            <a:chExt cx="4114800" cy="753999"/>
          </a:xfrm>
        </p:grpSpPr>
        <p:grpSp>
          <p:nvGrpSpPr>
            <p:cNvPr id="4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47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8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46" name="TextBox 8"/>
            <p:cNvSpPr txBox="1"/>
            <p:nvPr/>
          </p:nvSpPr>
          <p:spPr>
            <a:xfrm>
              <a:off x="882168" y="252866"/>
              <a:ext cx="2269331" cy="414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altLang="ko-KR" sz="28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AI</a:t>
              </a:r>
              <a:r>
                <a:rPr lang="ko-KR" altLang="en-US" sz="28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요구사항</a:t>
              </a:r>
              <a:endParaRPr lang="en-US" sz="28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49" name="AutoShape 24"/>
          <p:cNvSpPr/>
          <p:nvPr/>
        </p:nvSpPr>
        <p:spPr>
          <a:xfrm>
            <a:off x="653447" y="54483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0" name="Group 9"/>
          <p:cNvGrpSpPr/>
          <p:nvPr/>
        </p:nvGrpSpPr>
        <p:grpSpPr>
          <a:xfrm>
            <a:off x="2037788" y="5589710"/>
            <a:ext cx="5031854" cy="1152577"/>
            <a:chOff x="-238623" y="-192881"/>
            <a:chExt cx="4592044" cy="1051835"/>
          </a:xfrm>
        </p:grpSpPr>
        <p:grpSp>
          <p:nvGrpSpPr>
            <p:cNvPr id="51" name="Group 10"/>
            <p:cNvGrpSpPr/>
            <p:nvPr/>
          </p:nvGrpSpPr>
          <p:grpSpPr>
            <a:xfrm>
              <a:off x="0" y="-192881"/>
              <a:ext cx="4114800" cy="946880"/>
              <a:chOff x="0" y="-38100"/>
              <a:chExt cx="812800" cy="187038"/>
            </a:xfrm>
          </p:grpSpPr>
          <p:sp>
            <p:nvSpPr>
              <p:cNvPr id="53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4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52" name="TextBox 13"/>
            <p:cNvSpPr txBox="1"/>
            <p:nvPr/>
          </p:nvSpPr>
          <p:spPr>
            <a:xfrm>
              <a:off x="-238623" y="203579"/>
              <a:ext cx="4592044" cy="6553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8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핵심 기능 도출</a:t>
              </a:r>
              <a:endParaRPr lang="en-US" altLang="ko-KR" sz="28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 lang="en-US" sz="20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778029" y="6850357"/>
            <a:ext cx="95478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pPr>
            <a:r>
              <a:rPr lang="ko-KR" altLang="en-US" sz="3200"/>
              <a:t>뉴스 요약 기능</a:t>
            </a:r>
            <a:endParaRPr lang="en-US" altLang="ko-KR" sz="320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pPr>
            <a:r>
              <a:rPr lang="ko-KR" altLang="en-US" sz="3200"/>
              <a:t>뉴스 주제</a:t>
            </a:r>
            <a:r>
              <a:rPr lang="en-US" altLang="ko-KR" sz="3200"/>
              <a:t>, </a:t>
            </a:r>
            <a:r>
              <a:rPr lang="ko-KR" altLang="en-US" sz="3200"/>
              <a:t>기간별 </a:t>
            </a:r>
            <a:r>
              <a:rPr lang="ko-KR" altLang="en-US" sz="3200" err="1"/>
              <a:t>필터링</a:t>
            </a:r>
            <a:endParaRPr lang="en-US" altLang="ko-KR" sz="3200"/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  <a:defRPr sz="1400"/>
            </a:pPr>
            <a:r>
              <a:rPr lang="ko-KR" altLang="en-US" sz="3200"/>
              <a:t>뉴스 전문 제공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13129" y="962025"/>
            <a:ext cx="4381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44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일정 계획</a:t>
            </a:r>
            <a:endParaRPr lang="en-US" sz="4400" b="1" u="none" strike="noStrike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98625" y="3132573"/>
            <a:ext cx="6730975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기획 시작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기능기획 및 설계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설계 시작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개발 시작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개발 심화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테스트 및 수정</a:t>
            </a:r>
            <a:endParaRPr lang="en-US" altLang="ko-KR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최종발표 준비</a:t>
            </a:r>
            <a:endParaRPr lang="en-US" sz="32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98625" y="2324100"/>
            <a:ext cx="460080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ko-KR" alt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마일스톤</a:t>
            </a:r>
            <a:r>
              <a:rPr 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</a:t>
            </a:r>
            <a:r>
              <a:rPr lang="ko-KR" altLang="en-US" sz="32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요약</a:t>
            </a:r>
            <a:endParaRPr lang="en-US" sz="3200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13129" y="8039100"/>
            <a:ext cx="536183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ko-KR" alt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중간에 </a:t>
            </a:r>
            <a:r>
              <a:rPr lang="en-US" altLang="ko-KR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ui,</a:t>
            </a:r>
            <a:r>
              <a:rPr lang="ko-KR" alt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레이아웃 구성이 지연되어 </a:t>
            </a:r>
            <a:r>
              <a:rPr lang="en-US" altLang="ko-KR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sz="2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주차까지 지연되엇습니다</a:t>
            </a:r>
            <a:r>
              <a:rPr lang="en-US" altLang="ko-KR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180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0"/>
            <a:ext cx="9144000" cy="102406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62025"/>
            <a:ext cx="5905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개발 환경 </a:t>
            </a:r>
            <a:r>
              <a:rPr lang="en-US" altLang="ko-KR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&amp; Flutter, Dart </a:t>
            </a:r>
            <a:r>
              <a:rPr lang="ko-KR" alt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장점</a:t>
            </a:r>
            <a:endParaRPr lang="en-US" sz="3000" b="1" u="none" strike="noStrike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095500" y="3042766"/>
            <a:ext cx="3086100" cy="565499"/>
            <a:chOff x="0" y="0"/>
            <a:chExt cx="4114800" cy="75399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664567" y="137616"/>
              <a:ext cx="2785665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ko-KR" alt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개발 환경 및 도구</a:t>
              </a:r>
              <a:endParaRPr lang="en-US" sz="20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82200" y="3042766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27592" y="137816"/>
              <a:ext cx="3448048" cy="4787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Flutter &amp; Dart </a:t>
              </a:r>
              <a:r>
                <a:rPr lang="ko-KR" alt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장점</a:t>
              </a:r>
              <a:endParaRPr lang="en-US" sz="2000" b="1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295400" y="4199951"/>
            <a:ext cx="624840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IDE: Android Studio</a:t>
            </a:r>
            <a:endParaRPr lang="en-US" sz="2400" b="1" dirty="0"/>
          </a:p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SDK: Flutter 3.</a:t>
            </a:r>
            <a:r>
              <a:rPr lang="en-US" sz="2400" b="1" dirty="0"/>
              <a:t>10.5</a:t>
            </a:r>
            <a:r>
              <a:rPr sz="2400" b="1" dirty="0"/>
              <a:t>, Dart </a:t>
            </a:r>
            <a:r>
              <a:rPr lang="en-US" sz="2400" b="1" dirty="0"/>
              <a:t>3.0</a:t>
            </a:r>
            <a:endParaRPr sz="2400" b="1" dirty="0"/>
          </a:p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</a:t>
            </a:r>
            <a:r>
              <a:rPr sz="2400" b="1" dirty="0" err="1"/>
              <a:t>주요</a:t>
            </a:r>
            <a:r>
              <a:rPr sz="2400" b="1" dirty="0"/>
              <a:t> </a:t>
            </a:r>
            <a:r>
              <a:rPr sz="2400" b="1" dirty="0" err="1"/>
              <a:t>패키지</a:t>
            </a:r>
            <a:r>
              <a:rPr sz="2400" b="1" dirty="0"/>
              <a:t>: </a:t>
            </a:r>
            <a:r>
              <a:rPr sz="2400" b="1" dirty="0" err="1"/>
              <a:t>shared_preferences</a:t>
            </a:r>
            <a:r>
              <a:rPr sz="2400" b="1" dirty="0"/>
              <a:t>, </a:t>
            </a:r>
            <a:endParaRPr lang="en-US" sz="2400" b="1" dirty="0"/>
          </a:p>
          <a:p>
            <a:pPr lvl="1">
              <a:lnSpc>
                <a:spcPct val="150000"/>
              </a:lnSpc>
              <a:defRPr sz="1600"/>
            </a:pPr>
            <a:r>
              <a:rPr lang="en-US" sz="2400" b="1" dirty="0"/>
              <a:t>		</a:t>
            </a:r>
            <a:r>
              <a:rPr sz="2400" b="1" dirty="0" err="1"/>
              <a:t>webview_flutter</a:t>
            </a:r>
            <a:endParaRPr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067800" y="4199951"/>
            <a:ext cx="5857886" cy="22480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Hot Reload: </a:t>
            </a:r>
            <a:r>
              <a:rPr sz="2400" b="1" dirty="0" err="1"/>
              <a:t>코드</a:t>
            </a:r>
            <a:r>
              <a:rPr sz="2400" b="1" dirty="0"/>
              <a:t> </a:t>
            </a:r>
            <a:r>
              <a:rPr sz="2400" b="1" dirty="0" err="1"/>
              <a:t>수정</a:t>
            </a:r>
            <a:r>
              <a:rPr sz="2400" b="1" dirty="0"/>
              <a:t> </a:t>
            </a:r>
            <a:r>
              <a:rPr sz="2400" b="1" dirty="0" err="1"/>
              <a:t>즉시</a:t>
            </a:r>
            <a:r>
              <a:rPr sz="2400" b="1" dirty="0"/>
              <a:t> </a:t>
            </a:r>
            <a:r>
              <a:rPr sz="2400" b="1" dirty="0" err="1"/>
              <a:t>반영</a:t>
            </a:r>
            <a:endParaRPr sz="2400" b="1" dirty="0"/>
          </a:p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Cross-platform: iOS/Android </a:t>
            </a:r>
            <a:r>
              <a:rPr sz="2400" b="1" dirty="0" err="1"/>
              <a:t>동시</a:t>
            </a:r>
            <a:r>
              <a:rPr sz="2400" b="1" dirty="0"/>
              <a:t> </a:t>
            </a:r>
            <a:r>
              <a:rPr sz="2400" b="1" dirty="0" err="1"/>
              <a:t>개발</a:t>
            </a:r>
            <a:endParaRPr lang="en-US" sz="2400" b="1" dirty="0"/>
          </a:p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Null-safety: </a:t>
            </a:r>
            <a:r>
              <a:rPr sz="2400" b="1" dirty="0" err="1"/>
              <a:t>안정적</a:t>
            </a:r>
            <a:r>
              <a:rPr sz="2400" b="1" dirty="0"/>
              <a:t> </a:t>
            </a:r>
            <a:r>
              <a:rPr sz="2400" b="1" dirty="0" err="1"/>
              <a:t>코드</a:t>
            </a:r>
            <a:endParaRPr sz="2400" b="1" dirty="0"/>
          </a:p>
          <a:p>
            <a:pPr lvl="1">
              <a:lnSpc>
                <a:spcPct val="150000"/>
              </a:lnSpc>
              <a:defRPr sz="1600"/>
            </a:pPr>
            <a:r>
              <a:rPr sz="2400" b="1" dirty="0"/>
              <a:t>• </a:t>
            </a:r>
            <a:r>
              <a:rPr sz="2400" b="1" dirty="0" err="1"/>
              <a:t>활발한</a:t>
            </a:r>
            <a:r>
              <a:rPr sz="2400" b="1" dirty="0"/>
              <a:t> </a:t>
            </a:r>
            <a:r>
              <a:rPr sz="2400" b="1" dirty="0" err="1"/>
              <a:t>커뮤니티</a:t>
            </a:r>
            <a:r>
              <a:rPr sz="2400" b="1" dirty="0"/>
              <a:t> &amp; </a:t>
            </a:r>
            <a:r>
              <a:rPr sz="2400" b="1" dirty="0" err="1"/>
              <a:t>패키지</a:t>
            </a:r>
            <a:r>
              <a:rPr sz="2400" b="1" dirty="0"/>
              <a:t> </a:t>
            </a:r>
            <a:r>
              <a:rPr sz="2400" b="1" dirty="0" err="1"/>
              <a:t>생태계</a:t>
            </a:r>
            <a:endParaRPr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028700" y="962025"/>
            <a:ext cx="3498279" cy="493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기능 시연</a:t>
            </a:r>
            <a:endParaRPr lang="en-US" altLang="ko-KR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28" name="test">
            <a:hlinkClick r:id="" action="ppaction://media"/>
            <a:extLst>
              <a:ext uri="{FF2B5EF4-FFF2-40B4-BE49-F238E27FC236}">
                <a16:creationId xmlns:a16="http://schemas.microsoft.com/office/drawing/2014/main" id="{A28E78C3-69D9-2C7D-976C-0310B25F31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410" y="-16329"/>
            <a:ext cx="4603179" cy="10229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9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827427" y="1943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62025"/>
            <a:ext cx="4838700" cy="49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+mj-ea"/>
                <a:ea typeface="+mj-ea"/>
                <a:cs typeface="Inter Bold"/>
                <a:sym typeface="Inter Bold"/>
              </a:rPr>
              <a:t>주요 위젯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+mj-ea"/>
                <a:ea typeface="+mj-ea"/>
                <a:cs typeface="Inter Bold"/>
                <a:sym typeface="Inter Bold"/>
              </a:rPr>
              <a:t>&amp;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+mj-ea"/>
                <a:ea typeface="+mj-ea"/>
                <a:cs typeface="Inter Bold"/>
                <a:sym typeface="Inter Bold"/>
              </a:rPr>
              <a:t>핵심 로직</a:t>
            </a:r>
            <a:endParaRPr lang="en-US" sz="3000" b="1" u="none" strike="noStrike" dirty="0">
              <a:solidFill>
                <a:srgbClr val="000000"/>
              </a:solidFill>
              <a:latin typeface="+mj-ea"/>
              <a:ea typeface="+mj-ea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76400" y="3380403"/>
            <a:ext cx="3407122" cy="161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사용자 입력으로 기간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주제 선택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즉각 반영 및 상태 관리 간편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76400" y="2535818"/>
            <a:ext cx="3938202" cy="33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altLang="ko-KR" sz="3200" b="1" dirty="0" err="1">
                <a:latin typeface="+mn-ea"/>
              </a:rPr>
              <a:t>DropdownButton</a:t>
            </a:r>
            <a:endParaRPr lang="en-US" sz="32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60028" y="3380404"/>
            <a:ext cx="3196754" cy="161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제외 키워드를 태그형태로 나열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가변적인 아이템 수용에 유연</a:t>
            </a:r>
            <a:endParaRPr lang="en-US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732814" y="2535818"/>
            <a:ext cx="1115616" cy="333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altLang="ko-KR" sz="3200" b="1" dirty="0">
                <a:latin typeface="+mn-ea"/>
              </a:rPr>
              <a:t>Chip</a:t>
            </a:r>
            <a:endParaRPr lang="en-US" sz="32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D00D7622-C09B-8971-3A23-A72B9EF8DBA8}"/>
              </a:ext>
            </a:extLst>
          </p:cNvPr>
          <p:cNvSpPr txBox="1"/>
          <p:nvPr/>
        </p:nvSpPr>
        <p:spPr>
          <a:xfrm>
            <a:off x="11660502" y="3380404"/>
            <a:ext cx="3196754" cy="77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스크롤 가능한 카드 형태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대량 데이터 표시에 최적화</a:t>
            </a:r>
            <a:endParaRPr lang="en-US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0EB9D3DC-F906-5F0D-3359-267CD7A123A6}"/>
              </a:ext>
            </a:extLst>
          </p:cNvPr>
          <p:cNvSpPr txBox="1"/>
          <p:nvPr/>
        </p:nvSpPr>
        <p:spPr>
          <a:xfrm>
            <a:off x="11633288" y="2535818"/>
            <a:ext cx="4801714" cy="33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altLang="ko-KR" sz="3200" b="1" dirty="0" err="1">
                <a:latin typeface="+mn-ea"/>
              </a:rPr>
              <a:t>ListView.builder</a:t>
            </a:r>
            <a:r>
              <a:rPr lang="en-US" altLang="ko-KR" sz="3200" b="1" dirty="0">
                <a:latin typeface="+mn-ea"/>
              </a:rPr>
              <a:t> &amp; Card</a:t>
            </a:r>
            <a:endParaRPr lang="en-US" sz="32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pic>
        <p:nvPicPr>
          <p:cNvPr id="23" name="그림 22" descr="텍스트, 스크린샷, 멀티미디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228A3C-239D-F265-DB32-272DB7DEAB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843" y="5127171"/>
            <a:ext cx="3489309" cy="5143500"/>
          </a:xfrm>
          <a:prstGeom prst="rect">
            <a:avLst/>
          </a:prstGeom>
        </p:spPr>
      </p:pic>
      <p:pic>
        <p:nvPicPr>
          <p:cNvPr id="25" name="그림 2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D98061-EA87-1833-7D04-3B31C63EE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002" y="5127171"/>
            <a:ext cx="4801714" cy="2520900"/>
          </a:xfrm>
          <a:prstGeom prst="rect">
            <a:avLst/>
          </a:prstGeom>
        </p:spPr>
      </p:pic>
      <p:pic>
        <p:nvPicPr>
          <p:cNvPr id="27" name="그림 2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B524A9-EC82-1115-0941-A5EC166A5F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566" y="5143500"/>
            <a:ext cx="4361716" cy="4854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B25FC-4A15-1802-29D7-98A38AD35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C23B8B92-EB93-11DB-8800-8205D740AC3F}"/>
              </a:ext>
            </a:extLst>
          </p:cNvPr>
          <p:cNvSpPr/>
          <p:nvPr/>
        </p:nvSpPr>
        <p:spPr>
          <a:xfrm>
            <a:off x="827427" y="194310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E3FE13B-5F91-7B61-902F-9A9690F0D101}"/>
              </a:ext>
            </a:extLst>
          </p:cNvPr>
          <p:cNvSpPr txBox="1"/>
          <p:nvPr/>
        </p:nvSpPr>
        <p:spPr>
          <a:xfrm>
            <a:off x="1028700" y="962025"/>
            <a:ext cx="4686300" cy="490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u="none" strike="noStrike" dirty="0">
                <a:solidFill>
                  <a:srgbClr val="000000"/>
                </a:solidFill>
                <a:latin typeface="+mj-ea"/>
                <a:ea typeface="+mj-ea"/>
                <a:cs typeface="Inter Bold"/>
                <a:sym typeface="Inter Bold"/>
              </a:rPr>
              <a:t>주요 위젯 </a:t>
            </a:r>
            <a:r>
              <a:rPr lang="en-US" altLang="ko-KR" sz="3000" b="1" u="none" strike="noStrike" dirty="0">
                <a:solidFill>
                  <a:srgbClr val="000000"/>
                </a:solidFill>
                <a:latin typeface="+mj-ea"/>
                <a:ea typeface="+mj-ea"/>
                <a:cs typeface="Inter Bold"/>
                <a:sym typeface="Inter Bold"/>
              </a:rPr>
              <a:t>&amp; </a:t>
            </a:r>
            <a:r>
              <a:rPr lang="ko-KR" altLang="en-US" sz="3000" b="1" u="none" strike="noStrike" dirty="0">
                <a:solidFill>
                  <a:srgbClr val="000000"/>
                </a:solidFill>
                <a:latin typeface="+mj-ea"/>
                <a:ea typeface="+mj-ea"/>
                <a:cs typeface="Inter Bold"/>
                <a:sym typeface="Inter Bold"/>
              </a:rPr>
              <a:t>핵심 로직</a:t>
            </a:r>
            <a:endParaRPr lang="en-US" sz="3000" b="1" u="none" strike="noStrike" dirty="0">
              <a:solidFill>
                <a:srgbClr val="000000"/>
              </a:solidFill>
              <a:latin typeface="+mj-ea"/>
              <a:ea typeface="+mj-ea"/>
              <a:cs typeface="Inter Bold"/>
              <a:sym typeface="Inter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0DC0D0D-C29F-B412-7AFA-B82E826F3274}"/>
              </a:ext>
            </a:extLst>
          </p:cNvPr>
          <p:cNvSpPr txBox="1"/>
          <p:nvPr/>
        </p:nvSpPr>
        <p:spPr>
          <a:xfrm>
            <a:off x="1398814" y="3415349"/>
            <a:ext cx="3529988" cy="119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기사 원문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URL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을 앱 내에서 렌더링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앱 이탈 없이 통일된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UX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제공</a:t>
            </a:r>
            <a:endParaRPr lang="en-US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AE66AE5-8988-6E2D-8995-36BE23964266}"/>
              </a:ext>
            </a:extLst>
          </p:cNvPr>
          <p:cNvSpPr txBox="1"/>
          <p:nvPr/>
        </p:nvSpPr>
        <p:spPr>
          <a:xfrm>
            <a:off x="1371600" y="2535818"/>
            <a:ext cx="3529988" cy="33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altLang="ko-KR" sz="3200" b="1" dirty="0" err="1">
                <a:latin typeface="+mn-ea"/>
              </a:rPr>
              <a:t>WebViewWidget</a:t>
            </a:r>
            <a:endParaRPr lang="en-US" sz="32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A214A52E-51AF-1622-F853-1B6D9068D03A}"/>
              </a:ext>
            </a:extLst>
          </p:cNvPr>
          <p:cNvSpPr txBox="1"/>
          <p:nvPr/>
        </p:nvSpPr>
        <p:spPr>
          <a:xfrm>
            <a:off x="12065700" y="3415349"/>
            <a:ext cx="3860100" cy="1194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주제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&gt;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기간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&gt;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제외 키워드 순으로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Dart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로직에서 필터링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단계별 분리로 가독성 </a:t>
            </a:r>
            <a:r>
              <a:rPr lang="ko-KR" altLang="en-US" dirty="0"/>
              <a:t>↑</a:t>
            </a:r>
            <a:endParaRPr lang="en-US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46F5A9A4-54DA-616A-6C5B-0EE9F4404D16}"/>
              </a:ext>
            </a:extLst>
          </p:cNvPr>
          <p:cNvSpPr txBox="1"/>
          <p:nvPr/>
        </p:nvSpPr>
        <p:spPr>
          <a:xfrm>
            <a:off x="12038486" y="2535818"/>
            <a:ext cx="4801714" cy="33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ko-KR" altLang="en-US" sz="3200" b="1" dirty="0">
                <a:latin typeface="+mn-ea"/>
              </a:rPr>
              <a:t>필터링 파이프라인</a:t>
            </a:r>
            <a:endParaRPr lang="en-US" sz="32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pic>
        <p:nvPicPr>
          <p:cNvPr id="3" name="그림 2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B1711F-91FC-E633-903A-ED452B049D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69" y="5372100"/>
            <a:ext cx="2793050" cy="4838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0CBEA-5889-D2E3-3A56-C323BC9C6FB3}"/>
              </a:ext>
            </a:extLst>
          </p:cNvPr>
          <p:cNvSpPr txBox="1"/>
          <p:nvPr/>
        </p:nvSpPr>
        <p:spPr>
          <a:xfrm>
            <a:off x="13226950" y="5569742"/>
            <a:ext cx="1537600" cy="286232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400"/>
            </a:pPr>
            <a:r>
              <a:rPr sz="2000" b="1" dirty="0" err="1">
                <a:latin typeface="+mn-ea"/>
              </a:rPr>
              <a:t>전체</a:t>
            </a:r>
            <a:r>
              <a:rPr sz="2000" b="1" dirty="0">
                <a:latin typeface="+mn-ea"/>
              </a:rPr>
              <a:t> </a:t>
            </a:r>
            <a:r>
              <a:rPr sz="2000" b="1" dirty="0" err="1">
                <a:latin typeface="+mn-ea"/>
              </a:rPr>
              <a:t>뉴스</a:t>
            </a:r>
            <a:endParaRPr sz="2000" b="1" dirty="0">
              <a:latin typeface="+mn-ea"/>
            </a:endParaRPr>
          </a:p>
          <a:p>
            <a:pPr algn="ctr">
              <a:defRPr sz="1400"/>
            </a:pPr>
            <a:r>
              <a:rPr sz="2000" b="1" dirty="0">
                <a:latin typeface="+mn-ea"/>
              </a:rPr>
              <a:t>↓</a:t>
            </a:r>
          </a:p>
          <a:p>
            <a:pPr algn="ctr">
              <a:defRPr sz="1400"/>
            </a:pPr>
            <a:r>
              <a:rPr sz="2000" b="1" dirty="0" err="1">
                <a:latin typeface="+mn-ea"/>
              </a:rPr>
              <a:t>주제</a:t>
            </a:r>
            <a:r>
              <a:rPr sz="2000" b="1" dirty="0">
                <a:latin typeface="+mn-ea"/>
              </a:rPr>
              <a:t> </a:t>
            </a:r>
            <a:r>
              <a:rPr sz="2000" b="1" dirty="0" err="1">
                <a:latin typeface="+mn-ea"/>
              </a:rPr>
              <a:t>필터</a:t>
            </a:r>
            <a:endParaRPr sz="2000" b="1" dirty="0">
              <a:latin typeface="+mn-ea"/>
            </a:endParaRPr>
          </a:p>
          <a:p>
            <a:pPr algn="ctr">
              <a:defRPr sz="1400"/>
            </a:pPr>
            <a:r>
              <a:rPr sz="2000" b="1" dirty="0">
                <a:latin typeface="+mn-ea"/>
              </a:rPr>
              <a:t>↓</a:t>
            </a:r>
          </a:p>
          <a:p>
            <a:pPr algn="ctr">
              <a:defRPr sz="1400"/>
            </a:pPr>
            <a:r>
              <a:rPr sz="2000" b="1" dirty="0" err="1">
                <a:latin typeface="+mn-ea"/>
              </a:rPr>
              <a:t>기간</a:t>
            </a:r>
            <a:r>
              <a:rPr sz="2000" b="1" dirty="0">
                <a:latin typeface="+mn-ea"/>
              </a:rPr>
              <a:t> </a:t>
            </a:r>
            <a:r>
              <a:rPr sz="2000" b="1" dirty="0" err="1">
                <a:latin typeface="+mn-ea"/>
              </a:rPr>
              <a:t>필터</a:t>
            </a:r>
            <a:endParaRPr sz="2000" b="1" dirty="0">
              <a:latin typeface="+mn-ea"/>
            </a:endParaRPr>
          </a:p>
          <a:p>
            <a:pPr algn="ctr">
              <a:defRPr sz="1400"/>
            </a:pPr>
            <a:r>
              <a:rPr sz="2000" b="1" dirty="0">
                <a:latin typeface="+mn-ea"/>
              </a:rPr>
              <a:t>↓</a:t>
            </a:r>
          </a:p>
          <a:p>
            <a:pPr algn="ctr">
              <a:defRPr sz="1400"/>
            </a:pPr>
            <a:r>
              <a:rPr sz="2000" b="1" dirty="0" err="1">
                <a:latin typeface="+mn-ea"/>
              </a:rPr>
              <a:t>키워드</a:t>
            </a:r>
            <a:r>
              <a:rPr sz="2000" b="1" dirty="0">
                <a:latin typeface="+mn-ea"/>
              </a:rPr>
              <a:t> </a:t>
            </a:r>
            <a:r>
              <a:rPr sz="2000" b="1" dirty="0" err="1">
                <a:latin typeface="+mn-ea"/>
              </a:rPr>
              <a:t>제외</a:t>
            </a:r>
            <a:endParaRPr sz="2000" b="1" dirty="0">
              <a:latin typeface="+mn-ea"/>
            </a:endParaRPr>
          </a:p>
          <a:p>
            <a:pPr algn="ctr">
              <a:defRPr sz="1400"/>
            </a:pPr>
            <a:r>
              <a:rPr sz="2000" b="1" dirty="0">
                <a:latin typeface="+mn-ea"/>
              </a:rPr>
              <a:t>↓</a:t>
            </a:r>
          </a:p>
          <a:p>
            <a:pPr algn="ctr">
              <a:defRPr sz="1400"/>
            </a:pPr>
            <a:r>
              <a:rPr sz="2000" b="1" dirty="0" err="1">
                <a:latin typeface="+mn-ea"/>
              </a:rPr>
              <a:t>결과</a:t>
            </a:r>
            <a:endParaRPr sz="2000" b="1" dirty="0">
              <a:latin typeface="+mn-ea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D773EF31-4D94-7C38-0B21-818AE5B13E54}"/>
              </a:ext>
            </a:extLst>
          </p:cNvPr>
          <p:cNvSpPr txBox="1"/>
          <p:nvPr/>
        </p:nvSpPr>
        <p:spPr>
          <a:xfrm>
            <a:off x="6654287" y="3415348"/>
            <a:ext cx="3407122" cy="119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사용자가 설정한 값을 디바이스에 저장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불러오기</a:t>
            </a:r>
            <a:endParaRPr lang="en-US" altLang="ko-KR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000000"/>
                </a:solidFill>
                <a:latin typeface="+mn-ea"/>
                <a:cs typeface="Source Han Sans KR"/>
                <a:sym typeface="Source Han Sans KR"/>
              </a:rPr>
              <a:t>별도 서버 없이 로컬에 저장</a:t>
            </a:r>
            <a:endParaRPr lang="en-US" b="1" dirty="0">
              <a:solidFill>
                <a:srgbClr val="000000"/>
              </a:solidFill>
              <a:latin typeface="+mn-ea"/>
              <a:cs typeface="Source Han Sans KR"/>
              <a:sym typeface="Source Han Sans KR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04A1522-D373-56C8-819D-544BDAA43ABF}"/>
              </a:ext>
            </a:extLst>
          </p:cNvPr>
          <p:cNvSpPr txBox="1"/>
          <p:nvPr/>
        </p:nvSpPr>
        <p:spPr>
          <a:xfrm>
            <a:off x="6654287" y="2535818"/>
            <a:ext cx="3685928" cy="333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altLang="ko-KR" sz="3200" b="1" dirty="0" err="1">
                <a:latin typeface="+mn-ea"/>
              </a:rPr>
              <a:t>SharedPreferences</a:t>
            </a:r>
            <a:endParaRPr lang="en-US" sz="3200" b="1" dirty="0">
              <a:solidFill>
                <a:srgbClr val="000000"/>
              </a:solidFill>
              <a:latin typeface="+mn-ea"/>
              <a:cs typeface="Source Han Sans KR Bold"/>
              <a:sym typeface="Source Han Sans KR Bold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A16FCC00-5452-2F4B-50D7-1FFFD8562B46}"/>
              </a:ext>
            </a:extLst>
          </p:cNvPr>
          <p:cNvSpPr txBox="1"/>
          <p:nvPr/>
        </p:nvSpPr>
        <p:spPr>
          <a:xfrm>
            <a:off x="7096124" y="5829300"/>
            <a:ext cx="2523448" cy="234320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 sz="1600"/>
            </a:pPr>
            <a:r>
              <a:rPr sz="2000" b="1" dirty="0">
                <a:latin typeface="+mn-ea"/>
              </a:rPr>
              <a:t>앱 </a:t>
            </a:r>
            <a:r>
              <a:rPr sz="2000" b="1" dirty="0" err="1">
                <a:latin typeface="+mn-ea"/>
              </a:rPr>
              <a:t>설정</a:t>
            </a:r>
            <a:endParaRPr sz="2000" b="1" dirty="0">
              <a:latin typeface="+mn-ea"/>
            </a:endParaRPr>
          </a:p>
          <a:p>
            <a:pPr algn="ctr">
              <a:lnSpc>
                <a:spcPct val="150000"/>
              </a:lnSpc>
              <a:defRPr sz="1400"/>
            </a:pPr>
            <a:r>
              <a:rPr sz="2000" b="1" dirty="0">
                <a:latin typeface="+mn-ea"/>
              </a:rPr>
              <a:t>↓</a:t>
            </a:r>
          </a:p>
          <a:p>
            <a:pPr algn="ctr">
              <a:lnSpc>
                <a:spcPct val="150000"/>
              </a:lnSpc>
              <a:defRPr sz="1400"/>
            </a:pPr>
            <a:r>
              <a:rPr sz="2000" b="1" dirty="0" err="1">
                <a:latin typeface="+mn-ea"/>
              </a:rPr>
              <a:t>SharedPreferences</a:t>
            </a:r>
            <a:endParaRPr sz="2000" b="1" dirty="0">
              <a:latin typeface="+mn-ea"/>
            </a:endParaRPr>
          </a:p>
          <a:p>
            <a:pPr algn="ctr">
              <a:lnSpc>
                <a:spcPct val="150000"/>
              </a:lnSpc>
              <a:defRPr sz="1400"/>
            </a:pPr>
            <a:r>
              <a:rPr sz="2000" b="1" dirty="0">
                <a:latin typeface="+mn-ea"/>
              </a:rPr>
              <a:t>↓</a:t>
            </a:r>
          </a:p>
          <a:p>
            <a:pPr algn="ctr">
              <a:lnSpc>
                <a:spcPct val="150000"/>
              </a:lnSpc>
              <a:defRPr sz="1400"/>
            </a:pPr>
            <a:r>
              <a:rPr sz="2000" b="1" dirty="0" err="1">
                <a:latin typeface="+mn-ea"/>
              </a:rPr>
              <a:t>기기</a:t>
            </a:r>
            <a:r>
              <a:rPr sz="2000" b="1" dirty="0">
                <a:latin typeface="+mn-ea"/>
              </a:rPr>
              <a:t> </a:t>
            </a:r>
            <a:r>
              <a:rPr sz="2000" b="1" dirty="0" err="1">
                <a:latin typeface="+mn-ea"/>
              </a:rPr>
              <a:t>로컬</a:t>
            </a:r>
            <a:r>
              <a:rPr sz="2000" b="1" dirty="0">
                <a:latin typeface="+mn-ea"/>
              </a:rPr>
              <a:t> </a:t>
            </a:r>
            <a:r>
              <a:rPr sz="2000" b="1" dirty="0" err="1">
                <a:latin typeface="+mn-ea"/>
              </a:rPr>
              <a:t>저장</a:t>
            </a:r>
            <a:endParaRPr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6804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355</Words>
  <Application>Microsoft Office PowerPoint</Application>
  <PresentationFormat>사용자 지정</PresentationFormat>
  <Paragraphs>99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맑은 고딕</vt:lpstr>
      <vt:lpstr>Inter</vt:lpstr>
      <vt:lpstr>Source Han Sans KR</vt:lpstr>
      <vt:lpstr>Calibri</vt:lpstr>
      <vt:lpstr>Inter Bold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jaehyun</dc:creator>
  <cp:lastModifiedBy>재현 백</cp:lastModifiedBy>
  <cp:revision>24</cp:revision>
  <dcterms:created xsi:type="dcterms:W3CDTF">2006-08-16T00:00:00Z</dcterms:created>
  <dcterms:modified xsi:type="dcterms:W3CDTF">2025-06-22T05:23:42Z</dcterms:modified>
  <dc:identifier>DAGnNYpgRWU</dc:identifier>
</cp:coreProperties>
</file>